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8" r:id="rId4"/>
    <p:sldId id="259" r:id="rId5"/>
    <p:sldId id="261" r:id="rId6"/>
    <p:sldId id="302" r:id="rId7"/>
    <p:sldId id="275" r:id="rId8"/>
    <p:sldId id="262" r:id="rId9"/>
    <p:sldId id="264" r:id="rId10"/>
    <p:sldId id="266" r:id="rId11"/>
    <p:sldId id="270" r:id="rId12"/>
    <p:sldId id="289" r:id="rId13"/>
    <p:sldId id="269" r:id="rId14"/>
    <p:sldId id="271" r:id="rId15"/>
    <p:sldId id="292" r:id="rId16"/>
    <p:sldId id="278" r:id="rId17"/>
    <p:sldId id="294" r:id="rId18"/>
    <p:sldId id="279" r:id="rId19"/>
    <p:sldId id="281" r:id="rId20"/>
    <p:sldId id="283" r:id="rId21"/>
    <p:sldId id="301" r:id="rId22"/>
    <p:sldId id="29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02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2" y="620688"/>
            <a:ext cx="69127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6600" b="1" i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Методическое  </a:t>
            </a:r>
            <a:r>
              <a:rPr lang="kk-KZ" sz="6600" b="1" i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объединение начальных классов</a:t>
            </a:r>
            <a:endParaRPr lang="ru-RU" sz="6600" b="1" i="1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b="1" cap="all" dirty="0">
              <a:ln w="9000" cmpd="sng">
                <a:solidFill>
                  <a:srgbClr val="FFFF00"/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Monotype Corsiva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70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85" y="-21306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597456"/>
            <a:ext cx="734481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Calibri" pitchFamily="34" charset="0"/>
                <a:cs typeface="Arial" pitchFamily="34" charset="0"/>
              </a:rPr>
              <a:t>«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Все дети могут успешно 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Calibri" pitchFamily="34" charset="0"/>
                <a:cs typeface="Times New Roman" pitchFamily="18" charset="0"/>
              </a:rPr>
              <a:t> 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учиться,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Calibri" pitchFamily="34" charset="0"/>
                <a:cs typeface="Times New Roman" pitchFamily="18" charset="0"/>
              </a:rPr>
              <a:t> </a:t>
            </a:r>
            <a:b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Calibri" pitchFamily="34" charset="0"/>
                <a:cs typeface="Times New Roman" pitchFamily="18" charset="0"/>
              </a:rPr>
            </a:b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Calibri" pitchFamily="34" charset="0"/>
                <a:cs typeface="Times New Roman" pitchFamily="18" charset="0"/>
              </a:rPr>
              <a:t>           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если школа умеет учить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ru-RU" sz="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 	</a:t>
            </a:r>
            <a:br>
              <a:rPr lang="ru-RU" sz="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ru-RU" sz="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ru-RU" sz="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	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методического объединения начальных классов </a:t>
            </a:r>
            <a:r>
              <a:rPr lang="kk-KZ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входит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 </a:t>
            </a:r>
            <a:r>
              <a:rPr lang="kk-KZ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учителей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kk-KZ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- исследователь 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6</a:t>
            </a:r>
            <a:endParaRPr lang="kk-KZ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– эксперт – 8</a:t>
            </a:r>
            <a:endParaRPr lang="kk-KZ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категория – 0</a:t>
            </a:r>
          </a:p>
          <a:p>
            <a:pPr algn="ctr"/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– модератор – 2</a:t>
            </a:r>
          </a:p>
          <a:p>
            <a:pPr algn="ctr"/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категория 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</a:p>
          <a:p>
            <a:pPr algn="ctr"/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ез 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 – 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6764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28662" y="928670"/>
            <a:ext cx="74888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«Повышение  предметно-методических компетенций учителей начальных классов  через внедрение новых подходов в преподавании и обучении в условиях обновления содержания образования». 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865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90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57290" y="1000108"/>
            <a:ext cx="66967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ЕЛЬ: 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овершенствование 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педагогического мастерства путём внедрения в учебно-воспитательный процесс современных образовательных технологий</a:t>
            </a:r>
          </a:p>
        </p:txBody>
      </p:sp>
    </p:spTree>
    <p:extLst>
      <p:ext uri="{BB962C8B-B14F-4D97-AF65-F5344CB8AC3E}">
        <p14:creationId xmlns="" xmlns:p14="http://schemas.microsoft.com/office/powerpoint/2010/main" val="199103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1124744"/>
            <a:ext cx="76328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Работа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 методической темой, представляющей реальную необходимость и профессиональный интерес</a:t>
            </a:r>
          </a:p>
          <a:p>
            <a:pPr lvl="0" algn="just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Совершенствование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методического уровня педагогов в овладении новыми педагогическими технологиями.  Внедрение  в практику  работы всех учителей МО технологий, направленных на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формировании компетентности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</a:p>
          <a:p>
            <a:pPr lvl="0" algn="just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Организация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системной работы с детьми, имеющими повышенные интеллектуальные способности</a:t>
            </a:r>
          </a:p>
        </p:txBody>
      </p:sp>
    </p:spTree>
    <p:extLst>
      <p:ext uri="{BB962C8B-B14F-4D97-AF65-F5344CB8AC3E}">
        <p14:creationId xmlns="" xmlns:p14="http://schemas.microsoft.com/office/powerpoint/2010/main" val="33993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59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7596" y="1124744"/>
            <a:ext cx="2247832" cy="33843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87225" y="548680"/>
            <a:ext cx="561662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Искакова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Айнаш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Айтбаевна</a:t>
            </a:r>
            <a:r>
              <a:rPr lang="ru-RU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 педагогической работы </a:t>
            </a: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лет</a:t>
            </a:r>
          </a:p>
          <a:p>
            <a:pPr algn="ctr"/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директора по УР начальных классов</a:t>
            </a: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самообразования:    </a:t>
            </a: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устной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kk-KZ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письменной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kk-KZ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320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78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692696"/>
            <a:ext cx="54006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Шокатова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Шара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Уразгалиевна</a:t>
            </a:r>
            <a:endParaRPr lang="ru-RU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модератор </a:t>
            </a:r>
          </a:p>
          <a:p>
            <a:pPr algn="ctr"/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МО начальных классов</a:t>
            </a: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 педагогической работы </a:t>
            </a: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 года</a:t>
            </a:r>
          </a:p>
          <a:p>
            <a:pPr algn="ctr"/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самообразования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дидактических игр на уроках   для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памяти и воображения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C:\Users\Сабина\Desktop\3класс\IMG-20190916-WA0095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000760" y="714356"/>
            <a:ext cx="2897040" cy="386271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9251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59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E:\DCIM\100CANON\IMG_0251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447" r="25628" b="12983"/>
          <a:stretch/>
        </p:blipFill>
        <p:spPr bwMode="auto">
          <a:xfrm>
            <a:off x="6269364" y="1124744"/>
            <a:ext cx="2664296" cy="33843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87225" y="548680"/>
            <a:ext cx="561662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Алпысбаева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Кульпаш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Акылбаевна</a:t>
            </a:r>
            <a:r>
              <a:rPr lang="ru-RU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Высшая категория,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- исследователь</a:t>
            </a: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педагогической работы </a:t>
            </a: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 лет</a:t>
            </a:r>
            <a:r>
              <a:rPr lang="ru-RU" sz="2400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самообразования:    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b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ИКТ в деятельности учителей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736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7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:\Users\Сабина\Desktop\3класс\Мо начальных классов\IMG-20190901-WA0066 - коп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745769"/>
            <a:ext cx="2581595" cy="323037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3363" y="1124744"/>
            <a:ext cx="5400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Мукашова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Жанат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Уаповна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- исследователь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педагогической работы 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 лет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самообразования: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орфографической зоркости на уроках русского языка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688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E:\DCIM\100CANON\IMG_0283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895" t="29173" r="24140" b="8730"/>
          <a:stretch/>
        </p:blipFill>
        <p:spPr bwMode="auto">
          <a:xfrm>
            <a:off x="6084168" y="899510"/>
            <a:ext cx="2736304" cy="324957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1493243"/>
            <a:ext cx="5436096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Сапиева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Алмагуль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Куандыковна</a:t>
            </a:r>
            <a:endParaRPr lang="ru-RU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едагог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исследователь </a:t>
            </a: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педагогической работы 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kk-KZ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самообразования: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 младших школьников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233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8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332656"/>
            <a:ext cx="518457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i="1" dirty="0" smtClean="0">
              <a:latin typeface="Monotype Corsiva" pitchFamily="66" charset="0"/>
            </a:endParaRPr>
          </a:p>
          <a:p>
            <a:pPr algn="ctr"/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Баймуханова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Маржан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Зейникеновна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Высшая категория</a:t>
            </a: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педагог-исследователь</a:t>
            </a:r>
          </a:p>
          <a:p>
            <a:pPr algn="ctr"/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педагогической 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33  года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самообразования: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</a:p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орфографической зоркости младших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школьников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E:\DCIM\100CANON\IMG_0285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393" t="17703" r="30609" b="19207"/>
          <a:stretch/>
        </p:blipFill>
        <p:spPr bwMode="auto">
          <a:xfrm>
            <a:off x="6012160" y="1012513"/>
            <a:ext cx="2721484" cy="35153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106470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9032" y="1196752"/>
            <a:ext cx="5472608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Казжанова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Жибекжан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Тулебековна</a:t>
            </a: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 </a:t>
            </a:r>
            <a:r>
              <a:rPr lang="ru-RU" sz="2400" b="1" i="1" dirty="0" err="1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экперт</a:t>
            </a: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педагогической работы 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 лет</a:t>
            </a: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самообразования: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логического мышления на уроках  в начальной школе</a:t>
            </a:r>
            <a:r>
              <a:rPr lang="ru-RU" b="1" i="1" dirty="0">
                <a:latin typeface="Monotype Corsiva" pitchFamily="66" charset="0"/>
              </a:rPr>
              <a:t/>
            </a:r>
            <a:br>
              <a:rPr lang="ru-RU" b="1" i="1" dirty="0">
                <a:latin typeface="Monotype Corsiva" pitchFamily="66" charset="0"/>
              </a:rPr>
            </a:br>
            <a:r>
              <a:rPr lang="ru-RU" dirty="0">
                <a:latin typeface="Monotype Corsiva" pitchFamily="66" charset="0"/>
              </a:rPr>
              <a:t/>
            </a:r>
            <a:br>
              <a:rPr lang="ru-RU" dirty="0">
                <a:latin typeface="Monotype Corsiva" pitchFamily="66" charset="0"/>
              </a:rPr>
            </a:br>
            <a:endParaRPr lang="ru-RU" dirty="0">
              <a:latin typeface="Monotype Corsiva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672" y="980728"/>
            <a:ext cx="2650253" cy="354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5821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02242" y="480394"/>
            <a:ext cx="5971391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Тулегенова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Бибигуль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Ережеповна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Педагог-эксперт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педагогической работы </a:t>
            </a: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Тема самообразования:    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критического мышления как средство активизации познавательной деятельности младшего школьника</a:t>
            </a:r>
            <a:r>
              <a:rPr lang="kk-KZ" sz="2400" dirty="0">
                <a:solidFill>
                  <a:srgbClr val="0066CC"/>
                </a:solidFill>
                <a:latin typeface="Monotype Corsiva" pitchFamily="66" charset="0"/>
              </a:rPr>
              <a:t/>
            </a:r>
            <a:br>
              <a:rPr lang="kk-KZ" sz="2400" dirty="0">
                <a:solidFill>
                  <a:srgbClr val="0066CC"/>
                </a:solidFill>
                <a:latin typeface="Monotype Corsiva" pitchFamily="66" charset="0"/>
              </a:rPr>
            </a:br>
            <a:endParaRPr lang="ru-RU" sz="2400" dirty="0"/>
          </a:p>
        </p:txBody>
      </p:sp>
      <p:pic>
        <p:nvPicPr>
          <p:cNvPr id="4" name="Рисунок 3" descr="E:\DCIM\100CANON\IMG_0254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443" t="261" r="29836" b="15432"/>
          <a:stretch/>
        </p:blipFill>
        <p:spPr bwMode="auto">
          <a:xfrm>
            <a:off x="354767" y="1340768"/>
            <a:ext cx="2566322" cy="341912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77548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" y="-12597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980728"/>
            <a:ext cx="5400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Тлебальдинова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Фарида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Кайруллиновна</a:t>
            </a:r>
            <a:r>
              <a:rPr lang="ru-RU" sz="32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 эксперт</a:t>
            </a:r>
          </a:p>
          <a:p>
            <a:pPr algn="ctr"/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 педагогической работы 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 год</a:t>
            </a: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самообразования:</a:t>
            </a:r>
            <a:r>
              <a:rPr lang="kk-KZ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критического </a:t>
            </a: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мышления 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средство активизации познавательной деятельности младшего школьника</a:t>
            </a:r>
            <a:r>
              <a:rPr lang="ru-RU" sz="2400" b="1" i="1" dirty="0">
                <a:latin typeface="Monotype Corsiva" pitchFamily="66" charset="0"/>
              </a:rPr>
              <a:t/>
            </a:r>
            <a:br>
              <a:rPr lang="ru-RU" sz="2400" b="1" i="1" dirty="0">
                <a:latin typeface="Monotype Corsiva" pitchFamily="66" charset="0"/>
              </a:rPr>
            </a:br>
            <a:endParaRPr lang="ru-RU" sz="2400" b="1" i="1" dirty="0"/>
          </a:p>
        </p:txBody>
      </p:sp>
      <p:pic>
        <p:nvPicPr>
          <p:cNvPr id="4" name="Рисунок 3" descr="E:\DCIM\100CANON\IMG_0287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9385" t="13959" r="27122" b="19725"/>
          <a:stretch/>
        </p:blipFill>
        <p:spPr bwMode="auto">
          <a:xfrm>
            <a:off x="6084168" y="1196752"/>
            <a:ext cx="2503750" cy="30243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325212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99575" y="837287"/>
            <a:ext cx="54006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Аубакирова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Айгуль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Нагашыбаевна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err="1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</a:t>
            </a:r>
            <a:r>
              <a:rPr lang="kk-KZ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категория</a:t>
            </a:r>
          </a:p>
          <a:p>
            <a:pPr algn="ctr"/>
            <a:r>
              <a:rPr lang="kk-KZ" sz="2400" b="1" i="1" dirty="0" err="1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Педагог-эксперт</a:t>
            </a:r>
            <a:endParaRPr lang="kk-KZ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педагогической работы 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лет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самообразования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ИКТ технологии на уроках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773" t="19288" r="17380" b="7475"/>
          <a:stretch/>
        </p:blipFill>
        <p:spPr>
          <a:xfrm>
            <a:off x="320298" y="1196752"/>
            <a:ext cx="2779277" cy="36724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61285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02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1217369"/>
            <a:ext cx="570641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Медрисова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Асель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Балтабаевна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категория</a:t>
            </a: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педагогической работы 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самообразования: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Повышение качества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урока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использования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здоровьесберегающих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 в процессе обучения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0400" t="16401" r="31801" b="48950"/>
          <a:stretch/>
        </p:blipFill>
        <p:spPr>
          <a:xfrm>
            <a:off x="6101950" y="1217369"/>
            <a:ext cx="2592288" cy="31683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82651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7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22103" y="895262"/>
            <a:ext cx="540060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Бектенова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Айдана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Сабидашевна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категория</a:t>
            </a: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педагогической работы 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лет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самообразования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как средство активизации познавательной деятельности у младших школьников 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4198" t="8001" r="45831" b="24800"/>
          <a:stretch/>
        </p:blipFill>
        <p:spPr>
          <a:xfrm>
            <a:off x="323528" y="655914"/>
            <a:ext cx="3024336" cy="41412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56865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Админ\Desktop\4fh7016t9nA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2448272" cy="31683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843808" y="1165681"/>
            <a:ext cx="583264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Ташмагамбетова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Гульнара 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Ехсановна</a:t>
            </a: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 категории</a:t>
            </a:r>
          </a:p>
          <a:p>
            <a:pPr algn="ctr"/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 педагогической работы 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 года</a:t>
            </a:r>
            <a: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самообразования: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мелкой моторики пальцев у младших школьников</a:t>
            </a:r>
          </a:p>
        </p:txBody>
      </p:sp>
    </p:spTree>
    <p:extLst>
      <p:ext uri="{BB962C8B-B14F-4D97-AF65-F5344CB8AC3E}">
        <p14:creationId xmlns="" xmlns:p14="http://schemas.microsoft.com/office/powerpoint/2010/main" val="412871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46107" y="1052736"/>
            <a:ext cx="554461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Нуралина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Дана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Сабыржановна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категории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 педагогической работы 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лет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самообразования: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 положительных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эмоций по отношению к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учебе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C:\Users\Сабина\Desktop\3класс\IMG-20190916-WA00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7"/>
            <a:ext cx="2484784" cy="348371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0845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Сабина\Desktop\IMG-20190916-WA00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522" y="980728"/>
            <a:ext cx="2570550" cy="338437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1124744"/>
            <a:ext cx="5328592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Акулич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Наталья Васильевна </a:t>
            </a: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категории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 педагогической работы 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самообразования: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</a:p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математических способностей </a:t>
            </a:r>
          </a:p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школьного возраста через </a:t>
            </a:r>
          </a:p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игровую деятельность</a:t>
            </a:r>
          </a:p>
        </p:txBody>
      </p:sp>
    </p:spTree>
    <p:extLst>
      <p:ext uri="{BB962C8B-B14F-4D97-AF65-F5344CB8AC3E}">
        <p14:creationId xmlns="" xmlns:p14="http://schemas.microsoft.com/office/powerpoint/2010/main" val="91522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1124744"/>
            <a:ext cx="532859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Копешова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Ботагоз</a:t>
            </a:r>
            <a:endParaRPr lang="ru-RU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Есентаевна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категории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 педагогической работы </a:t>
            </a:r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b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 smtClean="0">
              <a:solidFill>
                <a:srgbClr val="00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2400" b="1" i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самообразования: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логико-математических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способностей </a:t>
            </a:r>
          </a:p>
          <a:p>
            <a:pPr algn="ct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младшего школьного возраста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Жаксылык\Desktop\печать\IMG_20190123_112414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857884" y="500042"/>
            <a:ext cx="2428892" cy="39290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900igr.net/up/datai/238652/0003-005-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692696"/>
            <a:ext cx="624644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66CC"/>
                </a:solidFill>
                <a:latin typeface="Monotype Corsiva" pitchFamily="66" charset="0"/>
              </a:rPr>
              <a:t>Начальная школа – первая ступень в образовании</a:t>
            </a:r>
          </a:p>
          <a:p>
            <a:pPr algn="ctr"/>
            <a:endParaRPr lang="ru-RU" sz="2800" b="1" dirty="0">
              <a:solidFill>
                <a:srgbClr val="0066CC"/>
              </a:solidFill>
              <a:latin typeface="Monotype Corsiva" pitchFamily="66" charset="0"/>
            </a:endParaRPr>
          </a:p>
          <a:p>
            <a:pPr algn="ctr"/>
            <a:r>
              <a:rPr lang="ru-RU" sz="2800" b="1" dirty="0">
                <a:solidFill>
                  <a:srgbClr val="0066CC"/>
                </a:solidFill>
                <a:latin typeface="Monotype Corsiva" pitchFamily="66" charset="0"/>
              </a:rPr>
              <a:t>	Одаренных и талантливых  воспитывает и поддерживает наша школа, ведь они – будущее страны!</a:t>
            </a:r>
          </a:p>
          <a:p>
            <a:pPr algn="ctr"/>
            <a:endParaRPr lang="ru-RU" sz="2800" b="1" dirty="0">
              <a:solidFill>
                <a:srgbClr val="0066CC"/>
              </a:solidFill>
              <a:latin typeface="Monotype Corsiva" pitchFamily="66" charset="0"/>
            </a:endParaRPr>
          </a:p>
          <a:p>
            <a:pPr algn="ctr"/>
            <a:r>
              <a:rPr lang="ru-RU" sz="2800" b="1" i="1" dirty="0">
                <a:solidFill>
                  <a:srgbClr val="0066CC"/>
                </a:solidFill>
                <a:latin typeface="Monotype Corsiva" pitchFamily="66" charset="0"/>
              </a:rPr>
              <a:t>	«В душе каждого ребенка есть невидимые струны. Если тронуть их умелой рукой, они красиво зазвучат»</a:t>
            </a:r>
          </a:p>
        </p:txBody>
      </p:sp>
    </p:spTree>
    <p:extLst>
      <p:ext uri="{BB962C8B-B14F-4D97-AF65-F5344CB8AC3E}">
        <p14:creationId xmlns="" xmlns:p14="http://schemas.microsoft.com/office/powerpoint/2010/main" val="108685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</TotalTime>
  <Words>128</Words>
  <Application>Microsoft Office PowerPoint</Application>
  <PresentationFormat>Экран (4:3)</PresentationFormat>
  <Paragraphs>101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Vse</dc:creator>
  <cp:lastModifiedBy>Жаксылык</cp:lastModifiedBy>
  <cp:revision>44</cp:revision>
  <dcterms:created xsi:type="dcterms:W3CDTF">2020-10-21T16:31:13Z</dcterms:created>
  <dcterms:modified xsi:type="dcterms:W3CDTF">2021-09-27T19:03:58Z</dcterms:modified>
</cp:coreProperties>
</file>