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8" r:id="rId3"/>
    <p:sldId id="263" r:id="rId4"/>
    <p:sldId id="262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6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A1B81-7CEF-493A-8067-405964CB4854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DE68E-D942-4126-8DDF-81FEC125E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525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DE68E-D942-4126-8DDF-81FEC125EC1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7494"/>
            <a:ext cx="8352928" cy="6041826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800" b="1" dirty="0" smtClean="0">
                <a:ln w="50800"/>
                <a:solidFill>
                  <a:schemeClr val="tx1"/>
                </a:solidFill>
                <a:effectLst/>
              </a:rPr>
              <a:t>Воспитание гражданина и патриота – приоритетное направление деятельности учителей истории</a:t>
            </a:r>
            <a:endParaRPr lang="ru-RU" sz="4800" b="1" dirty="0">
              <a:ln w="50800"/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399032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400" dirty="0" smtClean="0">
                <a:ln w="50800"/>
                <a:solidFill>
                  <a:schemeClr val="tx1"/>
                </a:solidFill>
                <a:effectLst/>
              </a:rPr>
              <a:t>Хамдиева </a:t>
            </a:r>
            <a:br>
              <a:rPr lang="ru-RU" sz="4400" dirty="0" smtClean="0">
                <a:ln w="50800"/>
                <a:solidFill>
                  <a:schemeClr val="tx1"/>
                </a:solidFill>
                <a:effectLst/>
              </a:rPr>
            </a:br>
            <a:r>
              <a:rPr lang="ru-RU" sz="4400" dirty="0" smtClean="0">
                <a:ln w="50800"/>
                <a:solidFill>
                  <a:schemeClr val="tx1"/>
                </a:solidFill>
                <a:effectLst/>
              </a:rPr>
              <a:t>Дарья Николаевна</a:t>
            </a:r>
            <a:r>
              <a:rPr lang="ru-RU" dirty="0" smtClean="0">
                <a:ln w="50800"/>
                <a:solidFill>
                  <a:schemeClr val="tx1"/>
                </a:solidFill>
                <a:effectLst/>
              </a:rPr>
              <a:t/>
            </a:r>
            <a:br>
              <a:rPr lang="ru-RU" dirty="0" smtClean="0">
                <a:ln w="50800"/>
                <a:solidFill>
                  <a:schemeClr val="tx1"/>
                </a:solidFill>
                <a:effectLst/>
              </a:rPr>
            </a:br>
            <a:endParaRPr lang="ru-RU" dirty="0">
              <a:ln w="50800"/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9592" y="1556792"/>
            <a:ext cx="3888432" cy="4663440"/>
          </a:xfrm>
        </p:spPr>
        <p:txBody>
          <a:bodyPr>
            <a:normAutofit fontScale="925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800" b="1" dirty="0" smtClean="0">
                <a:ln w="50800"/>
              </a:rPr>
              <a:t>Стаж работы: </a:t>
            </a:r>
            <a:r>
              <a:rPr lang="ru-RU" sz="2800" b="1" dirty="0" smtClean="0">
                <a:ln w="50800"/>
              </a:rPr>
              <a:t>9 </a:t>
            </a:r>
            <a:r>
              <a:rPr lang="ru-RU" sz="2800" b="1" dirty="0" smtClean="0">
                <a:ln w="50800"/>
              </a:rPr>
              <a:t>лет</a:t>
            </a:r>
          </a:p>
          <a:p>
            <a:r>
              <a:rPr lang="ru-RU" b="1" dirty="0" smtClean="0">
                <a:ln w="50800"/>
              </a:rPr>
              <a:t>Педагог- модератор</a:t>
            </a:r>
            <a:endParaRPr lang="ru-RU" sz="2800" b="1" dirty="0" smtClean="0">
              <a:ln w="50800"/>
            </a:endParaRPr>
          </a:p>
          <a:p>
            <a:r>
              <a:rPr lang="ru-RU" sz="2800" b="1" dirty="0" smtClean="0">
                <a:ln w="50800"/>
              </a:rPr>
              <a:t>Методическая тема: </a:t>
            </a:r>
            <a:r>
              <a:rPr lang="ru-RU" b="1" dirty="0" smtClean="0">
                <a:ln w="50800"/>
              </a:rPr>
              <a:t>«Объяснительно-иллюстративный метод обучения на уроках истории как педагогическая проблема повышения эффективности урока»</a:t>
            </a:r>
            <a:endParaRPr lang="ru-RU" sz="2800" b="1" dirty="0" smtClean="0">
              <a:ln w="50800"/>
            </a:endParaRPr>
          </a:p>
          <a:p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7" name="Содержимое 6" descr="IMG_20190525_192450_78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6056" y="1844824"/>
            <a:ext cx="36576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320"/>
            <a:ext cx="7962088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Кожахметова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Гаухар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Батталовна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6056" y="1524000"/>
            <a:ext cx="3857632" cy="466344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ln w="50800"/>
              </a:rPr>
              <a:t>Стаж работы: </a:t>
            </a:r>
            <a:r>
              <a:rPr lang="ru-RU" b="1" dirty="0">
                <a:ln w="50800"/>
              </a:rPr>
              <a:t>8</a:t>
            </a:r>
            <a:r>
              <a:rPr lang="ru-RU" b="1" dirty="0" smtClean="0">
                <a:ln w="50800"/>
              </a:rPr>
              <a:t> лет</a:t>
            </a:r>
            <a:endParaRPr lang="ru-RU" b="1" dirty="0">
              <a:ln w="50800"/>
            </a:endParaRPr>
          </a:p>
          <a:p>
            <a:r>
              <a:rPr lang="ru-RU" b="1" dirty="0" smtClean="0">
                <a:ln w="50800"/>
              </a:rPr>
              <a:t>Методическая </a:t>
            </a:r>
            <a:r>
              <a:rPr lang="ru-RU" b="1" dirty="0">
                <a:ln w="50800"/>
              </a:rPr>
              <a:t>тема: </a:t>
            </a:r>
            <a:r>
              <a:rPr lang="ru-RU" b="1" dirty="0">
                <a:ln w="50800"/>
              </a:rPr>
              <a:t>« </a:t>
            </a:r>
            <a:r>
              <a:rPr lang="ru-RU" b="1" dirty="0" smtClean="0">
                <a:ln w="50800"/>
              </a:rPr>
              <a:t>«Использование </a:t>
            </a:r>
            <a:r>
              <a:rPr lang="ru-RU" b="1" dirty="0">
                <a:ln w="50800"/>
              </a:rPr>
              <a:t>современных образовательных технологий на уроках истории как средства развития познавательной активности учащихся и создания условий для их самореализации 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151" y="1524000"/>
            <a:ext cx="2453497" cy="4664075"/>
          </a:xfrm>
        </p:spPr>
      </p:pic>
    </p:spTree>
    <p:extLst>
      <p:ext uri="{BB962C8B-B14F-4D97-AF65-F5344CB8AC3E}">
        <p14:creationId xmlns:p14="http://schemas.microsoft.com/office/powerpoint/2010/main" val="39605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Ситкалиева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Айдана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Ерлановна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ln w="50800"/>
              </a:rPr>
              <a:t>стаж </a:t>
            </a:r>
            <a:r>
              <a:rPr lang="ru-RU" b="1" dirty="0" smtClean="0">
                <a:ln w="50800"/>
              </a:rPr>
              <a:t>работы </a:t>
            </a:r>
            <a:r>
              <a:rPr lang="ru-RU" b="1" dirty="0" smtClean="0">
                <a:ln w="50800"/>
              </a:rPr>
              <a:t>10 </a:t>
            </a:r>
            <a:r>
              <a:rPr lang="ru-RU" b="1" dirty="0" smtClean="0">
                <a:ln w="50800"/>
              </a:rPr>
              <a:t>лет</a:t>
            </a:r>
          </a:p>
          <a:p>
            <a:r>
              <a:rPr lang="ru-RU" b="1" dirty="0" smtClean="0">
                <a:ln w="50800"/>
              </a:rPr>
              <a:t>2 категория</a:t>
            </a:r>
            <a:endParaRPr lang="ru-RU" b="1" dirty="0">
              <a:ln w="50800"/>
            </a:endParaRPr>
          </a:p>
          <a:p>
            <a:r>
              <a:rPr lang="ru-RU" b="1" dirty="0">
                <a:ln w="50800"/>
              </a:rPr>
              <a:t>Методическая тема: </a:t>
            </a:r>
            <a:r>
              <a:rPr lang="ru-RU" b="1" dirty="0" smtClean="0">
                <a:ln w="50800"/>
              </a:rPr>
              <a:t>«</a:t>
            </a:r>
            <a:r>
              <a:rPr lang="kk-KZ" b="1" dirty="0" smtClean="0">
                <a:ln w="50800"/>
              </a:rPr>
              <a:t>Тарих  </a:t>
            </a:r>
            <a:r>
              <a:rPr lang="kk-KZ" b="1" dirty="0">
                <a:ln w="50800"/>
              </a:rPr>
              <a:t>сабағында ақпараттық  технологиялар пайдалана отырып,оқушылардың өзіндік  жұмысын </a:t>
            </a:r>
            <a:r>
              <a:rPr lang="kk-KZ" b="1" dirty="0" smtClean="0">
                <a:ln w="50800"/>
              </a:rPr>
              <a:t>дамыту»</a:t>
            </a:r>
            <a:endParaRPr lang="ru-RU" b="1" dirty="0">
              <a:ln w="50800"/>
            </a:endParaRPr>
          </a:p>
          <a:p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84784"/>
            <a:ext cx="3354040" cy="4472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017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dirty="0" err="1" smtClean="0">
                <a:ln w="50800"/>
                <a:solidFill>
                  <a:schemeClr val="tx1"/>
                </a:solidFill>
                <a:effectLst/>
              </a:rPr>
              <a:t>Жаменов</a:t>
            </a:r>
            <a:r>
              <a:rPr lang="ru-RU" dirty="0" smtClean="0">
                <a:ln w="50800"/>
                <a:solidFill>
                  <a:schemeClr val="tx1"/>
                </a:solidFill>
                <a:effectLst/>
              </a:rPr>
              <a:t> </a:t>
            </a:r>
            <a:br>
              <a:rPr lang="ru-RU" dirty="0" smtClean="0">
                <a:ln w="50800"/>
                <a:solidFill>
                  <a:schemeClr val="tx1"/>
                </a:solidFill>
                <a:effectLst/>
              </a:rPr>
            </a:br>
            <a:r>
              <a:rPr lang="ru-RU" dirty="0" err="1" smtClean="0">
                <a:ln w="50800"/>
                <a:solidFill>
                  <a:schemeClr val="tx1"/>
                </a:solidFill>
                <a:effectLst/>
              </a:rPr>
              <a:t>Жалгас</a:t>
            </a:r>
            <a:r>
              <a:rPr lang="ru-RU" dirty="0" smtClean="0">
                <a:ln w="50800"/>
                <a:solidFill>
                  <a:schemeClr val="tx1"/>
                </a:solidFill>
                <a:effectLst/>
              </a:rPr>
              <a:t> Б</a:t>
            </a:r>
            <a:r>
              <a:rPr lang="kk-KZ" dirty="0" smtClean="0">
                <a:ln w="50800"/>
                <a:solidFill>
                  <a:schemeClr val="tx1"/>
                </a:solidFill>
                <a:effectLst/>
              </a:rPr>
              <a:t>а</a:t>
            </a:r>
            <a:r>
              <a:rPr lang="ru-RU" dirty="0" err="1" smtClean="0">
                <a:ln w="50800"/>
                <a:solidFill>
                  <a:schemeClr val="tx1"/>
                </a:solidFill>
                <a:effectLst/>
              </a:rPr>
              <a:t>лташевич</a:t>
            </a:r>
            <a:endParaRPr lang="ru-RU" dirty="0">
              <a:ln w="50800"/>
              <a:solidFill>
                <a:schemeClr val="tx1"/>
              </a:soli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1265" y="1988840"/>
            <a:ext cx="3857632" cy="466344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800" b="1" dirty="0" smtClean="0">
                <a:ln w="50800"/>
              </a:rPr>
              <a:t>Стаж работы </a:t>
            </a:r>
            <a:r>
              <a:rPr lang="ru-RU" sz="2800" b="1" dirty="0" smtClean="0">
                <a:ln w="50800"/>
              </a:rPr>
              <a:t>5 год</a:t>
            </a:r>
          </a:p>
          <a:p>
            <a:r>
              <a:rPr lang="ru-RU" b="1" dirty="0" smtClean="0">
                <a:ln w="50800"/>
              </a:rPr>
              <a:t>Педагог-модератор</a:t>
            </a:r>
            <a:endParaRPr lang="ru-RU" sz="2800" b="1" dirty="0" smtClean="0">
              <a:ln w="50800"/>
            </a:endParaRPr>
          </a:p>
          <a:p>
            <a:r>
              <a:rPr lang="ru-RU" sz="2800" b="1" dirty="0" smtClean="0">
                <a:ln w="50800"/>
              </a:rPr>
              <a:t>Методическая тема:  «</a:t>
            </a:r>
            <a:r>
              <a:rPr lang="kk-KZ" sz="2800" b="1" dirty="0" smtClean="0">
                <a:ln w="50800"/>
              </a:rPr>
              <a:t>Тарих сабағында оқушылардың қызығушықтары мен белсенділіктерін арттыру»</a:t>
            </a:r>
            <a:endParaRPr lang="ru-RU" sz="2800" b="1" dirty="0" smtClean="0">
              <a:ln w="50800"/>
            </a:endParaRPr>
          </a:p>
          <a:p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16" y="1524000"/>
            <a:ext cx="3108168" cy="4664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dirty="0" err="1" smtClean="0">
                <a:ln w="50800"/>
                <a:solidFill>
                  <a:schemeClr val="tx1"/>
                </a:solidFill>
                <a:effectLst/>
              </a:rPr>
              <a:t>Бадымова</a:t>
            </a:r>
            <a:r>
              <a:rPr lang="ru-RU" dirty="0" smtClean="0">
                <a:ln w="50800"/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ln w="50800"/>
                <a:solidFill>
                  <a:schemeClr val="tx1"/>
                </a:solidFill>
                <a:effectLst/>
              </a:rPr>
              <a:t>Жанель</a:t>
            </a:r>
            <a:r>
              <a:rPr lang="ru-RU" dirty="0" smtClean="0">
                <a:ln w="50800"/>
                <a:solidFill>
                  <a:schemeClr val="tx1"/>
                </a:solidFill>
                <a:effectLst/>
              </a:rPr>
              <a:t> </a:t>
            </a:r>
            <a:endParaRPr lang="ru-RU" dirty="0">
              <a:ln w="50800"/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3568" y="1700808"/>
            <a:ext cx="4536504" cy="4525963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</a:rPr>
              <a:t>стаж работы </a:t>
            </a:r>
            <a:r>
              <a:rPr lang="ru-RU" b="1" dirty="0" smtClean="0">
                <a:ln w="50800"/>
              </a:rPr>
              <a:t>1 </a:t>
            </a:r>
            <a:r>
              <a:rPr lang="ru-RU" b="1" dirty="0" smtClean="0">
                <a:ln w="50800"/>
              </a:rPr>
              <a:t>год</a:t>
            </a:r>
          </a:p>
          <a:p>
            <a:r>
              <a:rPr lang="ru-RU" b="1" dirty="0" smtClean="0">
                <a:ln w="50800"/>
              </a:rPr>
              <a:t>Методическая тема: </a:t>
            </a:r>
            <a:r>
              <a:rPr lang="ru-RU" b="1" dirty="0" smtClean="0">
                <a:ln w="50800"/>
              </a:rPr>
              <a:t>«</a:t>
            </a:r>
            <a:r>
              <a:rPr lang="ru-RU" b="1" dirty="0" err="1" smtClean="0">
                <a:ln w="50800"/>
              </a:rPr>
              <a:t>Тарих</a:t>
            </a:r>
            <a:r>
              <a:rPr lang="ru-RU" b="1" dirty="0" smtClean="0">
                <a:ln w="50800"/>
              </a:rPr>
              <a:t> </a:t>
            </a:r>
            <a:r>
              <a:rPr lang="ru-RU" b="1" dirty="0" err="1">
                <a:ln w="50800"/>
              </a:rPr>
              <a:t>сабағында</a:t>
            </a:r>
            <a:r>
              <a:rPr lang="ru-RU" b="1" dirty="0">
                <a:ln w="50800"/>
              </a:rPr>
              <a:t> </a:t>
            </a:r>
            <a:r>
              <a:rPr lang="ru-RU" b="1" dirty="0" err="1">
                <a:ln w="50800"/>
              </a:rPr>
              <a:t>инновациялық</a:t>
            </a:r>
            <a:r>
              <a:rPr lang="ru-RU" b="1" dirty="0">
                <a:ln w="50800"/>
              </a:rPr>
              <a:t> </a:t>
            </a:r>
            <a:r>
              <a:rPr lang="ru-RU" b="1" dirty="0" err="1">
                <a:ln w="50800"/>
              </a:rPr>
              <a:t>технологияларды</a:t>
            </a:r>
            <a:r>
              <a:rPr lang="ru-RU" b="1" dirty="0">
                <a:ln w="50800"/>
              </a:rPr>
              <a:t>  </a:t>
            </a:r>
            <a:r>
              <a:rPr lang="ru-RU" b="1" dirty="0" err="1">
                <a:ln w="50800"/>
              </a:rPr>
              <a:t>қолдана</a:t>
            </a:r>
            <a:r>
              <a:rPr lang="ru-RU" b="1" dirty="0">
                <a:ln w="50800"/>
              </a:rPr>
              <a:t> </a:t>
            </a:r>
            <a:r>
              <a:rPr lang="ru-RU" b="1" dirty="0" err="1">
                <a:ln w="50800"/>
              </a:rPr>
              <a:t>отырып</a:t>
            </a:r>
            <a:r>
              <a:rPr lang="ru-RU" b="1" dirty="0">
                <a:ln w="50800"/>
              </a:rPr>
              <a:t>   </a:t>
            </a:r>
            <a:r>
              <a:rPr lang="ru-RU" b="1" dirty="0" err="1">
                <a:ln w="50800"/>
              </a:rPr>
              <a:t>оқушылардың</a:t>
            </a:r>
            <a:r>
              <a:rPr lang="ru-RU" b="1" dirty="0">
                <a:ln w="50800"/>
              </a:rPr>
              <a:t> </a:t>
            </a:r>
            <a:r>
              <a:rPr lang="ru-RU" b="1" dirty="0" err="1">
                <a:ln w="50800"/>
              </a:rPr>
              <a:t>танымдық</a:t>
            </a:r>
            <a:r>
              <a:rPr lang="ru-RU" b="1" dirty="0">
                <a:ln w="50800"/>
              </a:rPr>
              <a:t>  </a:t>
            </a:r>
            <a:r>
              <a:rPr lang="ru-RU" b="1" dirty="0" err="1">
                <a:ln w="50800"/>
              </a:rPr>
              <a:t>шығармашылығын</a:t>
            </a:r>
            <a:r>
              <a:rPr lang="ru-RU" b="1" dirty="0">
                <a:ln w="50800"/>
              </a:rPr>
              <a:t>  </a:t>
            </a:r>
            <a:r>
              <a:rPr lang="ru-RU" b="1" dirty="0" err="1" smtClean="0">
                <a:ln w="50800"/>
              </a:rPr>
              <a:t>арттыру</a:t>
            </a:r>
            <a:r>
              <a:rPr lang="ru-RU" b="1" dirty="0" smtClean="0">
                <a:ln w="50800"/>
              </a:rPr>
              <a:t>»</a:t>
            </a: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9" r="1258"/>
          <a:stretch/>
        </p:blipFill>
        <p:spPr>
          <a:xfrm>
            <a:off x="5436096" y="1484785"/>
            <a:ext cx="2952328" cy="41044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1105</TotalTime>
  <Words>131</Words>
  <Application>Microsoft Office PowerPoint</Application>
  <PresentationFormat>Экран (4:3)</PresentationFormat>
  <Paragraphs>20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Воспитание гражданина и патриота – приоритетное направление деятельности учителей истории</vt:lpstr>
      <vt:lpstr>Хамдиева  Дарья Николаевна </vt:lpstr>
      <vt:lpstr>Кожахметова Гаухар Батталовна</vt:lpstr>
      <vt:lpstr>Ситкалиева Айдана Ерлановна</vt:lpstr>
      <vt:lpstr>Жаменов  Жалгас Балташевич</vt:lpstr>
      <vt:lpstr>Бадымова Жанель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гражданина и патриота – приоритетное направление деятельности учителей истории</dc:title>
  <dc:creator>Дашенька</dc:creator>
  <cp:lastModifiedBy>Дашенька</cp:lastModifiedBy>
  <cp:revision>14</cp:revision>
  <dcterms:created xsi:type="dcterms:W3CDTF">2018-10-02T09:27:17Z</dcterms:created>
  <dcterms:modified xsi:type="dcterms:W3CDTF">2021-09-28T04:22:12Z</dcterms:modified>
</cp:coreProperties>
</file>